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8"/>
  </p:notesMasterIdLst>
  <p:sldIdLst>
    <p:sldId id="256" r:id="rId2"/>
    <p:sldId id="287" r:id="rId3"/>
    <p:sldId id="257" r:id="rId4"/>
    <p:sldId id="258" r:id="rId5"/>
    <p:sldId id="259" r:id="rId6"/>
    <p:sldId id="260" r:id="rId7"/>
    <p:sldId id="262" r:id="rId8"/>
    <p:sldId id="29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90" r:id="rId19"/>
    <p:sldId id="276" r:id="rId20"/>
    <p:sldId id="282" r:id="rId21"/>
    <p:sldId id="283" r:id="rId22"/>
    <p:sldId id="288" r:id="rId23"/>
    <p:sldId id="280" r:id="rId24"/>
    <p:sldId id="293" r:id="rId25"/>
    <p:sldId id="294" r:id="rId26"/>
    <p:sldId id="295" r:id="rId27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33CC33"/>
    <a:srgbClr val="006600"/>
    <a:srgbClr val="FF9933"/>
    <a:srgbClr val="33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Daniel:Documents:Fall%202012:Psy%20401%20Senior%20research:Descriptive%20sta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Daniel:Documents:Fall%202012:Psy%20401%20Senior%20research:OurChartsEricaDa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Daniel:Documents:Fall%202012:Psy%20401%20Senior%20research:OurChartsEricaDa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Daniel:Documents:Fall%202012:Psy%20401%20Senior%20research:OurChartsEricaDa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Daniel:Documents:Fall%202012:Psy%20401%20Senior%20research:OurChartsEricaDa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Daniel:Documents:Fall%202012:Psy%20401%20Senior%20research:OurChartsEricaDa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Daniel:Documents:Fall%202012:Psy%20401%20Senior%20research:OurChartsEricaDa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14166524792509044"/>
          <c:y val="4.4817927170868403E-2"/>
          <c:w val="0.66382621302404798"/>
          <c:h val="0.66353646970599256"/>
        </c:manualLayout>
      </c:layout>
      <c:barChart>
        <c:barDir val="col"/>
        <c:grouping val="clustered"/>
        <c:ser>
          <c:idx val="0"/>
          <c:order val="0"/>
          <c:tx>
            <c:strRef>
              <c:f>Sheet1!$A$57</c:f>
              <c:strCache>
                <c:ptCount val="1"/>
                <c:pt idx="0">
                  <c:v>Standard</c:v>
                </c:pt>
              </c:strCache>
            </c:strRef>
          </c:tx>
          <c:spPr>
            <a:solidFill>
              <a:srgbClr val="99FF66"/>
            </a:solidFill>
          </c:spPr>
          <c:errBars>
            <c:errBarType val="both"/>
            <c:errValType val="cust"/>
            <c:plus>
              <c:numRef>
                <c:f>Sheet1!$B$60:$E$60</c:f>
                <c:numCache>
                  <c:formatCode>General</c:formatCode>
                  <c:ptCount val="4"/>
                  <c:pt idx="0">
                    <c:v>1.3745000000000001</c:v>
                  </c:pt>
                  <c:pt idx="1">
                    <c:v>1.218499999999999</c:v>
                  </c:pt>
                  <c:pt idx="2">
                    <c:v>1.556</c:v>
                  </c:pt>
                  <c:pt idx="3">
                    <c:v>1.083</c:v>
                  </c:pt>
                </c:numCache>
              </c:numRef>
            </c:plus>
            <c:minus>
              <c:numRef>
                <c:f>Sheet1!$B$60:$E$60</c:f>
                <c:numCache>
                  <c:formatCode>General</c:formatCode>
                  <c:ptCount val="4"/>
                  <c:pt idx="0">
                    <c:v>1.3745000000000001</c:v>
                  </c:pt>
                  <c:pt idx="1">
                    <c:v>1.218499999999999</c:v>
                  </c:pt>
                  <c:pt idx="2">
                    <c:v>1.556</c:v>
                  </c:pt>
                  <c:pt idx="3">
                    <c:v>1.083</c:v>
                  </c:pt>
                </c:numCache>
              </c:numRef>
            </c:minus>
          </c:errBars>
          <c:cat>
            <c:strRef>
              <c:f>Sheet1!$B$56:$E$56</c:f>
              <c:strCache>
                <c:ptCount val="4"/>
                <c:pt idx="0">
                  <c:v>Quality </c:v>
                </c:pt>
                <c:pt idx="1">
                  <c:v>Environment</c:v>
                </c:pt>
                <c:pt idx="2">
                  <c:v>Healthfulness</c:v>
                </c:pt>
                <c:pt idx="3">
                  <c:v>Ethicalness</c:v>
                </c:pt>
              </c:strCache>
            </c:strRef>
          </c:cat>
          <c:val>
            <c:numRef>
              <c:f>Sheet1!$B$57:$E$57</c:f>
              <c:numCache>
                <c:formatCode>General</c:formatCode>
                <c:ptCount val="4"/>
                <c:pt idx="0">
                  <c:v>3.5549999999999997</c:v>
                </c:pt>
                <c:pt idx="1">
                  <c:v>3.06</c:v>
                </c:pt>
                <c:pt idx="2">
                  <c:v>3.88</c:v>
                </c:pt>
                <c:pt idx="3">
                  <c:v>3.3299999999999987</c:v>
                </c:pt>
              </c:numCache>
            </c:numRef>
          </c:val>
        </c:ser>
        <c:ser>
          <c:idx val="1"/>
          <c:order val="1"/>
          <c:tx>
            <c:strRef>
              <c:f>Sheet1!$A$58</c:f>
              <c:strCache>
                <c:ptCount val="1"/>
                <c:pt idx="0">
                  <c:v>Natural</c:v>
                </c:pt>
              </c:strCache>
            </c:strRef>
          </c:tx>
          <c:spPr>
            <a:solidFill>
              <a:srgbClr val="33CC33"/>
            </a:solidFill>
          </c:spPr>
          <c:errBars>
            <c:errBarType val="both"/>
            <c:errValType val="cust"/>
            <c:plus>
              <c:numRef>
                <c:f>Sheet1!$B$61:$E$61</c:f>
                <c:numCache>
                  <c:formatCode>General</c:formatCode>
                  <c:ptCount val="4"/>
                  <c:pt idx="0">
                    <c:v>1.321499999999999</c:v>
                  </c:pt>
                  <c:pt idx="1">
                    <c:v>1.2685</c:v>
                  </c:pt>
                  <c:pt idx="2">
                    <c:v>1.357499999999999</c:v>
                  </c:pt>
                  <c:pt idx="3">
                    <c:v>0.90400000000000003</c:v>
                  </c:pt>
                </c:numCache>
              </c:numRef>
            </c:plus>
            <c:minus>
              <c:numRef>
                <c:f>Sheet1!$B$61:$E$61</c:f>
                <c:numCache>
                  <c:formatCode>General</c:formatCode>
                  <c:ptCount val="4"/>
                  <c:pt idx="0">
                    <c:v>1.321499999999999</c:v>
                  </c:pt>
                  <c:pt idx="1">
                    <c:v>1.2685</c:v>
                  </c:pt>
                  <c:pt idx="2">
                    <c:v>1.357499999999999</c:v>
                  </c:pt>
                  <c:pt idx="3">
                    <c:v>0.90400000000000003</c:v>
                  </c:pt>
                </c:numCache>
              </c:numRef>
            </c:minus>
          </c:errBars>
          <c:cat>
            <c:strRef>
              <c:f>Sheet1!$B$56:$E$56</c:f>
              <c:strCache>
                <c:ptCount val="4"/>
                <c:pt idx="0">
                  <c:v>Quality </c:v>
                </c:pt>
                <c:pt idx="1">
                  <c:v>Environment</c:v>
                </c:pt>
                <c:pt idx="2">
                  <c:v>Healthfulness</c:v>
                </c:pt>
                <c:pt idx="3">
                  <c:v>Ethicalness</c:v>
                </c:pt>
              </c:strCache>
            </c:strRef>
          </c:cat>
          <c:val>
            <c:numRef>
              <c:f>Sheet1!$B$58:$E$58</c:f>
              <c:numCache>
                <c:formatCode>General</c:formatCode>
                <c:ptCount val="4"/>
                <c:pt idx="0">
                  <c:v>3.9149999999999987</c:v>
                </c:pt>
                <c:pt idx="1">
                  <c:v>3.56</c:v>
                </c:pt>
                <c:pt idx="2">
                  <c:v>4.45</c:v>
                </c:pt>
                <c:pt idx="3">
                  <c:v>3.3949999999999987</c:v>
                </c:pt>
              </c:numCache>
            </c:numRef>
          </c:val>
        </c:ser>
        <c:ser>
          <c:idx val="2"/>
          <c:order val="2"/>
          <c:tx>
            <c:strRef>
              <c:f>Sheet1!$A$59</c:f>
              <c:strCache>
                <c:ptCount val="1"/>
                <c:pt idx="0">
                  <c:v>Organic</c:v>
                </c:pt>
              </c:strCache>
            </c:strRef>
          </c:tx>
          <c:spPr>
            <a:solidFill>
              <a:srgbClr val="006600"/>
            </a:solidFill>
          </c:spPr>
          <c:errBars>
            <c:errBarType val="both"/>
            <c:errValType val="cust"/>
            <c:plus>
              <c:numRef>
                <c:f>Sheet1!$B$62:$E$62</c:f>
                <c:numCache>
                  <c:formatCode>General</c:formatCode>
                  <c:ptCount val="4"/>
                  <c:pt idx="0">
                    <c:v>1.3745000000000001</c:v>
                  </c:pt>
                  <c:pt idx="1">
                    <c:v>1.218499999999999</c:v>
                  </c:pt>
                  <c:pt idx="2">
                    <c:v>1.556</c:v>
                  </c:pt>
                  <c:pt idx="3">
                    <c:v>1.083</c:v>
                  </c:pt>
                </c:numCache>
              </c:numRef>
            </c:plus>
            <c:minus>
              <c:numRef>
                <c:f>Sheet1!$B$62:$E$62</c:f>
                <c:numCache>
                  <c:formatCode>General</c:formatCode>
                  <c:ptCount val="4"/>
                  <c:pt idx="0">
                    <c:v>1.3745000000000001</c:v>
                  </c:pt>
                  <c:pt idx="1">
                    <c:v>1.218499999999999</c:v>
                  </c:pt>
                  <c:pt idx="2">
                    <c:v>1.556</c:v>
                  </c:pt>
                  <c:pt idx="3">
                    <c:v>1.083</c:v>
                  </c:pt>
                </c:numCache>
              </c:numRef>
            </c:minus>
          </c:errBars>
          <c:cat>
            <c:strRef>
              <c:f>Sheet1!$B$56:$E$56</c:f>
              <c:strCache>
                <c:ptCount val="4"/>
                <c:pt idx="0">
                  <c:v>Quality </c:v>
                </c:pt>
                <c:pt idx="1">
                  <c:v>Environment</c:v>
                </c:pt>
                <c:pt idx="2">
                  <c:v>Healthfulness</c:v>
                </c:pt>
                <c:pt idx="3">
                  <c:v>Ethicalness</c:v>
                </c:pt>
              </c:strCache>
            </c:strRef>
          </c:cat>
          <c:val>
            <c:numRef>
              <c:f>Sheet1!$B$59:$E$59</c:f>
              <c:numCache>
                <c:formatCode>General</c:formatCode>
                <c:ptCount val="4"/>
                <c:pt idx="0">
                  <c:v>4.2549999999999963</c:v>
                </c:pt>
                <c:pt idx="1">
                  <c:v>3.9749999999999988</c:v>
                </c:pt>
                <c:pt idx="2">
                  <c:v>4.4550000000000001</c:v>
                </c:pt>
                <c:pt idx="3">
                  <c:v>3.65</c:v>
                </c:pt>
              </c:numCache>
            </c:numRef>
          </c:val>
        </c:ser>
        <c:axId val="51937280"/>
        <c:axId val="51938816"/>
      </c:barChart>
      <c:catAx>
        <c:axId val="51937280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1938816"/>
        <c:crosses val="autoZero"/>
        <c:auto val="1"/>
        <c:lblAlgn val="ctr"/>
        <c:lblOffset val="100"/>
      </c:catAx>
      <c:valAx>
        <c:axId val="51938816"/>
        <c:scaling>
          <c:orientation val="minMax"/>
          <c:min val="1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err="1">
                    <a:solidFill>
                      <a:schemeClr val="accent2">
                        <a:lumMod val="50000"/>
                      </a:schemeClr>
                    </a:solidFill>
                  </a:rPr>
                  <a:t>Likert</a:t>
                </a:r>
                <a:r>
                  <a:rPr lang="en-US" sz="1600" dirty="0">
                    <a:solidFill>
                      <a:schemeClr val="accent2">
                        <a:lumMod val="50000"/>
                      </a:schemeClr>
                    </a:solidFill>
                  </a:rPr>
                  <a:t> Ratings</a:t>
                </a:r>
              </a:p>
              <a:p>
                <a:pPr>
                  <a:defRPr sz="1600"/>
                </a:pPr>
                <a:r>
                  <a:rPr lang="en-US" sz="1600" dirty="0">
                    <a:solidFill>
                      <a:schemeClr val="accent2">
                        <a:lumMod val="50000"/>
                      </a:schemeClr>
                    </a:solidFill>
                  </a:rPr>
                  <a:t>(1:strongly</a:t>
                </a:r>
                <a:r>
                  <a:rPr lang="en-US" sz="1600" baseline="0" dirty="0">
                    <a:solidFill>
                      <a:schemeClr val="accent2">
                        <a:lumMod val="50000"/>
                      </a:schemeClr>
                    </a:solidFill>
                  </a:rPr>
                  <a:t> disagree, 7: strongly agree)</a:t>
                </a:r>
                <a:endParaRPr lang="en-US" sz="1600" dirty="0">
                  <a:solidFill>
                    <a:schemeClr val="accent2">
                      <a:lumMod val="50000"/>
                    </a:schemeClr>
                  </a:solidFill>
                </a:endParaRPr>
              </a:p>
            </c:rich>
          </c:tx>
          <c:layout/>
        </c:title>
        <c:numFmt formatCode="General" sourceLinked="1"/>
        <c:tickLblPos val="nextTo"/>
        <c:crossAx val="5193728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2656471058900501"/>
          <c:y val="4.2851235271692496E-2"/>
          <c:w val="0.67444269466316775"/>
          <c:h val="0.8365913074425024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Low Idealism</c:v>
                </c:pt>
              </c:strCache>
            </c:strRef>
          </c:tx>
          <c:spPr>
            <a:solidFill>
              <a:srgbClr val="0000FF"/>
            </a:solidFill>
          </c:spPr>
          <c:errBars>
            <c:errBarType val="both"/>
            <c:errValType val="cust"/>
            <c:plus>
              <c:numRef>
                <c:f>Sheet1!$D$2:$D$4</c:f>
                <c:numCache>
                  <c:formatCode>General</c:formatCode>
                  <c:ptCount val="3"/>
                  <c:pt idx="0">
                    <c:v>0.37436000000000036</c:v>
                  </c:pt>
                  <c:pt idx="1">
                    <c:v>0.3057600000000002</c:v>
                  </c:pt>
                  <c:pt idx="2">
                    <c:v>0.37436000000000036</c:v>
                  </c:pt>
                </c:numCache>
              </c:numRef>
            </c:plus>
            <c:minus>
              <c:numRef>
                <c:f>Sheet1!$D$2:$D$4</c:f>
                <c:numCache>
                  <c:formatCode>General</c:formatCode>
                  <c:ptCount val="3"/>
                  <c:pt idx="0">
                    <c:v>0.37436000000000036</c:v>
                  </c:pt>
                  <c:pt idx="1">
                    <c:v>0.3057600000000002</c:v>
                  </c:pt>
                  <c:pt idx="2">
                    <c:v>0.37436000000000036</c:v>
                  </c:pt>
                </c:numCache>
              </c:numRef>
            </c:minus>
          </c:errBars>
          <c:cat>
            <c:strRef>
              <c:f>Sheet1!$A$2:$A$4</c:f>
              <c:strCache>
                <c:ptCount val="3"/>
                <c:pt idx="0">
                  <c:v>Organic</c:v>
                </c:pt>
                <c:pt idx="1">
                  <c:v>Natural</c:v>
                </c:pt>
                <c:pt idx="2">
                  <c:v>Standard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3.2949999999999999</c:v>
                </c:pt>
                <c:pt idx="1">
                  <c:v>3.4849999999999999</c:v>
                </c:pt>
                <c:pt idx="2">
                  <c:v>3.125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Idealism</c:v>
                </c:pt>
              </c:strCache>
            </c:strRef>
          </c:tx>
          <c:spPr>
            <a:solidFill>
              <a:srgbClr val="FF0000"/>
            </a:solidFill>
          </c:spPr>
          <c:errBars>
            <c:errBarType val="both"/>
            <c:errValType val="cust"/>
            <c:plus>
              <c:numRef>
                <c:f>Sheet1!$E$2:$E$4</c:f>
                <c:numCache>
                  <c:formatCode>General</c:formatCode>
                  <c:ptCount val="3"/>
                  <c:pt idx="0">
                    <c:v>0.40180000000000021</c:v>
                  </c:pt>
                  <c:pt idx="1">
                    <c:v>0.30968000000000023</c:v>
                  </c:pt>
                  <c:pt idx="2">
                    <c:v>0.32536000000000037</c:v>
                  </c:pt>
                </c:numCache>
              </c:numRef>
            </c:plus>
            <c:minus>
              <c:numRef>
                <c:f>Sheet1!$E$2:$E$4</c:f>
                <c:numCache>
                  <c:formatCode>General</c:formatCode>
                  <c:ptCount val="3"/>
                  <c:pt idx="0">
                    <c:v>0.40180000000000021</c:v>
                  </c:pt>
                  <c:pt idx="1">
                    <c:v>0.30968000000000023</c:v>
                  </c:pt>
                  <c:pt idx="2">
                    <c:v>0.32536000000000037</c:v>
                  </c:pt>
                </c:numCache>
              </c:numRef>
            </c:minus>
          </c:errBars>
          <c:cat>
            <c:strRef>
              <c:f>Sheet1!$A$2:$A$4</c:f>
              <c:strCache>
                <c:ptCount val="3"/>
                <c:pt idx="0">
                  <c:v>Organic</c:v>
                </c:pt>
                <c:pt idx="1">
                  <c:v>Natural</c:v>
                </c:pt>
                <c:pt idx="2">
                  <c:v>Standard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3.4539999999999997</c:v>
                </c:pt>
                <c:pt idx="1">
                  <c:v>2.6259999999999999</c:v>
                </c:pt>
                <c:pt idx="2">
                  <c:v>3.0559999999999987</c:v>
                </c:pt>
              </c:numCache>
            </c:numRef>
          </c:val>
        </c:ser>
        <c:axId val="51887104"/>
        <c:axId val="51897088"/>
      </c:barChart>
      <c:catAx>
        <c:axId val="51887104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1897088"/>
        <c:crosses val="autoZero"/>
        <c:auto val="1"/>
        <c:lblAlgn val="ctr"/>
        <c:lblOffset val="100"/>
      </c:catAx>
      <c:valAx>
        <c:axId val="51897088"/>
        <c:scaling>
          <c:orientation val="minMax"/>
          <c:min val="1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/>
                  <a:t>Cost</a:t>
                </a:r>
              </a:p>
            </c:rich>
          </c:tx>
          <c:layout/>
        </c:title>
        <c:numFmt formatCode="General" sourceLinked="1"/>
        <c:tickLblPos val="nextTo"/>
        <c:crossAx val="51887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315251586623255"/>
          <c:y val="0.43402565662148501"/>
          <c:w val="0.24684748413376725"/>
          <c:h val="0.13194846549914818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Sheet1!$P$65</c:f>
              <c:strCache>
                <c:ptCount val="1"/>
                <c:pt idx="0">
                  <c:v>High Agreeableness</c:v>
                </c:pt>
              </c:strCache>
            </c:strRef>
          </c:tx>
          <c:spPr>
            <a:solidFill>
              <a:srgbClr val="FF6600"/>
            </a:solidFill>
          </c:spPr>
          <c:errBars>
            <c:errBarType val="both"/>
            <c:errValType val="cust"/>
            <c:plus>
              <c:numRef>
                <c:f>Sheet1!$E$59:$E$60</c:f>
                <c:numCache>
                  <c:formatCode>General</c:formatCode>
                  <c:ptCount val="2"/>
                  <c:pt idx="0">
                    <c:v>0.2195200000000001</c:v>
                  </c:pt>
                  <c:pt idx="1">
                    <c:v>0.25872000000000001</c:v>
                  </c:pt>
                </c:numCache>
              </c:numRef>
            </c:plus>
            <c:minus>
              <c:numRef>
                <c:f>Sheet1!$E$59:$E$61</c:f>
                <c:numCache>
                  <c:formatCode>General</c:formatCode>
                  <c:ptCount val="3"/>
                  <c:pt idx="0">
                    <c:v>0.2195200000000001</c:v>
                  </c:pt>
                  <c:pt idx="1">
                    <c:v>0.25872000000000001</c:v>
                  </c:pt>
                </c:numCache>
              </c:numRef>
            </c:minus>
          </c:errBars>
          <c:cat>
            <c:strRef>
              <c:f>Sheet1!$Q$64:$R$64</c:f>
              <c:strCache>
                <c:ptCount val="2"/>
                <c:pt idx="0">
                  <c:v>Bread</c:v>
                </c:pt>
                <c:pt idx="1">
                  <c:v>Juice</c:v>
                </c:pt>
              </c:strCache>
            </c:strRef>
          </c:cat>
          <c:val>
            <c:numRef>
              <c:f>Sheet1!$Q$65:$R$65</c:f>
              <c:numCache>
                <c:formatCode>General</c:formatCode>
                <c:ptCount val="2"/>
                <c:pt idx="0">
                  <c:v>3.61</c:v>
                </c:pt>
                <c:pt idx="1">
                  <c:v>3.61</c:v>
                </c:pt>
              </c:numCache>
            </c:numRef>
          </c:val>
        </c:ser>
        <c:ser>
          <c:idx val="1"/>
          <c:order val="1"/>
          <c:tx>
            <c:strRef>
              <c:f>Sheet1!$P$66</c:f>
              <c:strCache>
                <c:ptCount val="1"/>
                <c:pt idx="0">
                  <c:v>Low Agreeableness </c:v>
                </c:pt>
              </c:strCache>
            </c:strRef>
          </c:tx>
          <c:spPr>
            <a:solidFill>
              <a:srgbClr val="3366FF"/>
            </a:solidFill>
          </c:spPr>
          <c:errBars>
            <c:errBarType val="both"/>
            <c:errValType val="cust"/>
            <c:plus>
              <c:numRef>
                <c:f>Sheet1!$F$59:$F$60</c:f>
                <c:numCache>
                  <c:formatCode>General</c:formatCode>
                  <c:ptCount val="2"/>
                  <c:pt idx="0">
                    <c:v>0.20188</c:v>
                  </c:pt>
                  <c:pt idx="1">
                    <c:v>0.23716000000000001</c:v>
                  </c:pt>
                </c:numCache>
              </c:numRef>
            </c:plus>
            <c:minus>
              <c:numRef>
                <c:f>Sheet1!$F$59:$F$60</c:f>
                <c:numCache>
                  <c:formatCode>General</c:formatCode>
                  <c:ptCount val="2"/>
                  <c:pt idx="0">
                    <c:v>0.20188</c:v>
                  </c:pt>
                  <c:pt idx="1">
                    <c:v>0.23716000000000001</c:v>
                  </c:pt>
                </c:numCache>
              </c:numRef>
            </c:minus>
          </c:errBars>
          <c:cat>
            <c:strRef>
              <c:f>Sheet1!$Q$64:$R$64</c:f>
              <c:strCache>
                <c:ptCount val="2"/>
                <c:pt idx="0">
                  <c:v>Bread</c:v>
                </c:pt>
                <c:pt idx="1">
                  <c:v>Juice</c:v>
                </c:pt>
              </c:strCache>
            </c:strRef>
          </c:cat>
          <c:val>
            <c:numRef>
              <c:f>Sheet1!$Q$66:$R$66</c:f>
              <c:numCache>
                <c:formatCode>General</c:formatCode>
                <c:ptCount val="2"/>
                <c:pt idx="0">
                  <c:v>3.629</c:v>
                </c:pt>
                <c:pt idx="1">
                  <c:v>3.13</c:v>
                </c:pt>
              </c:numCache>
            </c:numRef>
          </c:val>
        </c:ser>
        <c:axId val="52037888"/>
        <c:axId val="52043776"/>
      </c:barChart>
      <c:catAx>
        <c:axId val="52037888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2043776"/>
        <c:crosses val="autoZero"/>
        <c:auto val="1"/>
        <c:lblAlgn val="ctr"/>
        <c:lblOffset val="100"/>
      </c:catAx>
      <c:valAx>
        <c:axId val="52043776"/>
        <c:scaling>
          <c:orientation val="minMax"/>
          <c:min val="1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dirty="0">
                    <a:solidFill>
                      <a:schemeClr val="tx2">
                        <a:lumMod val="50000"/>
                      </a:schemeClr>
                    </a:solidFill>
                  </a:rPr>
                  <a:t>Ethicalness</a:t>
                </a:r>
                <a:r>
                  <a:rPr lang="en-US" sz="1800" baseline="0" dirty="0">
                    <a:solidFill>
                      <a:schemeClr val="tx2">
                        <a:lumMod val="50000"/>
                      </a:schemeClr>
                    </a:solidFill>
                  </a:rPr>
                  <a:t> of Company </a:t>
                </a:r>
                <a:endParaRPr lang="en-US" sz="1800" baseline="0" dirty="0" smtClean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>
                  <a:defRPr/>
                </a:pPr>
                <a:r>
                  <a:rPr lang="en-US" sz="1800" baseline="0" dirty="0" smtClean="0">
                    <a:solidFill>
                      <a:schemeClr val="tx2">
                        <a:lumMod val="50000"/>
                      </a:schemeClr>
                    </a:solidFill>
                  </a:rPr>
                  <a:t>(</a:t>
                </a:r>
                <a:r>
                  <a:rPr lang="en-US" sz="1800" baseline="0" dirty="0">
                    <a:solidFill>
                      <a:schemeClr val="tx2">
                        <a:lumMod val="50000"/>
                      </a:schemeClr>
                    </a:solidFill>
                  </a:rPr>
                  <a:t>low:1, High:7)</a:t>
                </a:r>
                <a:endParaRPr lang="en-US" sz="1800" dirty="0">
                  <a:solidFill>
                    <a:schemeClr val="tx2">
                      <a:lumMod val="50000"/>
                    </a:schemeClr>
                  </a:solidFill>
                </a:endParaRPr>
              </a:p>
            </c:rich>
          </c:tx>
          <c:layout/>
        </c:title>
        <c:numFmt formatCode="General" sourceLinked="1"/>
        <c:tickLblPos val="nextTo"/>
        <c:crossAx val="5203788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77746828919112"/>
          <c:y val="5.8799502442005665E-2"/>
          <c:w val="0.78152589835361563"/>
          <c:h val="0.85219590162838277"/>
        </c:manualLayout>
      </c:layout>
      <c:barChart>
        <c:barDir val="col"/>
        <c:grouping val="clustered"/>
        <c:ser>
          <c:idx val="0"/>
          <c:order val="0"/>
          <c:tx>
            <c:strRef>
              <c:f>Sheet1!$B$40:$B$41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rgbClr val="FF6600"/>
            </a:solidFill>
          </c:spPr>
          <c:dPt>
            <c:idx val="1"/>
            <c:spPr>
              <a:solidFill>
                <a:srgbClr val="3366FF"/>
              </a:solidFill>
            </c:spPr>
          </c:dPt>
          <c:errBars>
            <c:errBarType val="both"/>
            <c:errValType val="cust"/>
            <c:plus>
              <c:numRef>
                <c:f>Sheet1!$C$42:$C$43</c:f>
                <c:numCache>
                  <c:formatCode>General</c:formatCode>
                  <c:ptCount val="2"/>
                  <c:pt idx="0">
                    <c:v>0.22148000000000001</c:v>
                  </c:pt>
                  <c:pt idx="1">
                    <c:v>0.25872000000000001</c:v>
                  </c:pt>
                </c:numCache>
              </c:numRef>
            </c:plus>
            <c:minus>
              <c:numRef>
                <c:f>Sheet1!$C$42:$C$43</c:f>
                <c:numCache>
                  <c:formatCode>General</c:formatCode>
                  <c:ptCount val="2"/>
                  <c:pt idx="0">
                    <c:v>0.22148000000000001</c:v>
                  </c:pt>
                  <c:pt idx="1">
                    <c:v>0.25872000000000001</c:v>
                  </c:pt>
                </c:numCache>
              </c:numRef>
            </c:minus>
          </c:errBars>
          <c:cat>
            <c:strRef>
              <c:f>Sheet1!$A$42:$A$43</c:f>
              <c:strCache>
                <c:ptCount val="2"/>
                <c:pt idx="0">
                  <c:v>High Agreeableness </c:v>
                </c:pt>
                <c:pt idx="1">
                  <c:v>Low Agreeablness </c:v>
                </c:pt>
              </c:strCache>
            </c:strRef>
          </c:cat>
          <c:val>
            <c:numRef>
              <c:f>Sheet1!$B$42:$B$43</c:f>
              <c:numCache>
                <c:formatCode>General</c:formatCode>
                <c:ptCount val="2"/>
                <c:pt idx="0">
                  <c:v>4.0869999999999997</c:v>
                </c:pt>
                <c:pt idx="1">
                  <c:v>3.657</c:v>
                </c:pt>
              </c:numCache>
            </c:numRef>
          </c:val>
        </c:ser>
        <c:axId val="52082176"/>
        <c:axId val="52083712"/>
      </c:barChart>
      <c:catAx>
        <c:axId val="5208217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52083712"/>
        <c:crosses val="autoZero"/>
        <c:auto val="1"/>
        <c:lblAlgn val="ctr"/>
        <c:lblOffset val="100"/>
      </c:catAx>
      <c:valAx>
        <c:axId val="52083712"/>
        <c:scaling>
          <c:orientation val="minMax"/>
          <c:min val="1"/>
        </c:scaling>
        <c:axPos val="l"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>
                    <a:solidFill>
                      <a:schemeClr val="tx2">
                        <a:lumMod val="50000"/>
                      </a:schemeClr>
                    </a:solidFill>
                  </a:rPr>
                  <a:t>Quality </a:t>
                </a:r>
                <a:endParaRPr lang="en-US" sz="1800" dirty="0" smtClean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 smtClean="0">
                    <a:solidFill>
                      <a:schemeClr val="tx2">
                        <a:lumMod val="50000"/>
                      </a:schemeClr>
                    </a:solidFill>
                  </a:rPr>
                  <a:t>(</a:t>
                </a:r>
                <a:r>
                  <a:rPr lang="pl-PL" sz="1800" b="1" i="0" baseline="0" dirty="0">
                    <a:solidFill>
                      <a:schemeClr val="tx2">
                        <a:lumMod val="50000"/>
                      </a:schemeClr>
                    </a:solidFill>
                    <a:effectLst/>
                  </a:rPr>
                  <a:t>low:1, High: 7)</a:t>
                </a:r>
                <a:endParaRPr lang="pl-PL" sz="1800" dirty="0">
                  <a:solidFill>
                    <a:schemeClr val="tx2">
                      <a:lumMod val="50000"/>
                    </a:schemeClr>
                  </a:solidFill>
                  <a:effectLst/>
                </a:endParaRPr>
              </a:p>
            </c:rich>
          </c:tx>
          <c:layout/>
        </c:title>
        <c:numFmt formatCode="General" sourceLinked="1"/>
        <c:tickLblPos val="nextTo"/>
        <c:crossAx val="52082176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/>
      <c:barChart>
        <c:barDir val="col"/>
        <c:grouping val="clustered"/>
        <c:ser>
          <c:idx val="0"/>
          <c:order val="0"/>
          <c:tx>
            <c:strRef>
              <c:f>Sheet1!$R$25</c:f>
              <c:strCache>
                <c:ptCount val="1"/>
                <c:pt idx="0">
                  <c:v>Low Idealism</c:v>
                </c:pt>
              </c:strCache>
            </c:strRef>
          </c:tx>
          <c:spPr>
            <a:solidFill>
              <a:srgbClr val="0000FF"/>
            </a:solidFill>
          </c:spPr>
          <c:errBars>
            <c:errBarType val="both"/>
            <c:errValType val="cust"/>
            <c:plus>
              <c:numRef>
                <c:f>Sheet1!$U$18:$U$19</c:f>
                <c:numCache>
                  <c:formatCode>General</c:formatCode>
                  <c:ptCount val="2"/>
                  <c:pt idx="0">
                    <c:v>0.46483360000000001</c:v>
                  </c:pt>
                  <c:pt idx="1">
                    <c:v>0.46867520000000001</c:v>
                  </c:pt>
                </c:numCache>
              </c:numRef>
            </c:plus>
            <c:minus>
              <c:numRef>
                <c:f>Sheet1!$U$18:$U$19</c:f>
                <c:numCache>
                  <c:formatCode>General</c:formatCode>
                  <c:ptCount val="2"/>
                  <c:pt idx="0">
                    <c:v>0.46483360000000001</c:v>
                  </c:pt>
                  <c:pt idx="1">
                    <c:v>0.46867520000000001</c:v>
                  </c:pt>
                </c:numCache>
              </c:numRef>
            </c:minus>
          </c:errBars>
          <c:cat>
            <c:strRef>
              <c:f>Sheet1!$S$24:$T$24</c:f>
              <c:strCache>
                <c:ptCount val="2"/>
                <c:pt idx="0">
                  <c:v>Bread</c:v>
                </c:pt>
                <c:pt idx="1">
                  <c:v>Juice</c:v>
                </c:pt>
              </c:strCache>
            </c:strRef>
          </c:cat>
          <c:val>
            <c:numRef>
              <c:f>Sheet1!$S$25:$T$25</c:f>
              <c:numCache>
                <c:formatCode>General</c:formatCode>
                <c:ptCount val="2"/>
                <c:pt idx="0">
                  <c:v>3.4569999999999976</c:v>
                </c:pt>
                <c:pt idx="1">
                  <c:v>3.2280000000000002</c:v>
                </c:pt>
              </c:numCache>
            </c:numRef>
          </c:val>
        </c:ser>
        <c:ser>
          <c:idx val="1"/>
          <c:order val="1"/>
          <c:tx>
            <c:strRef>
              <c:f>Sheet1!$R$26</c:f>
              <c:strCache>
                <c:ptCount val="1"/>
                <c:pt idx="0">
                  <c:v>High Idealism</c:v>
                </c:pt>
              </c:strCache>
            </c:strRef>
          </c:tx>
          <c:spPr>
            <a:solidFill>
              <a:srgbClr val="FF0000"/>
            </a:solidFill>
          </c:spPr>
          <c:errBars>
            <c:errBarType val="both"/>
            <c:errValType val="cust"/>
            <c:plus>
              <c:numRef>
                <c:f>Sheet1!$V$18:$V$19</c:f>
                <c:numCache>
                  <c:formatCode>General</c:formatCode>
                  <c:ptCount val="2"/>
                  <c:pt idx="0">
                    <c:v>0.43025920000000001</c:v>
                  </c:pt>
                  <c:pt idx="1">
                    <c:v>0.4341008000000004</c:v>
                  </c:pt>
                </c:numCache>
              </c:numRef>
            </c:plus>
            <c:minus>
              <c:numRef>
                <c:f>Sheet1!$V$18:$V$19</c:f>
                <c:numCache>
                  <c:formatCode>General</c:formatCode>
                  <c:ptCount val="2"/>
                  <c:pt idx="0">
                    <c:v>0.43025920000000001</c:v>
                  </c:pt>
                  <c:pt idx="1">
                    <c:v>0.4341008000000004</c:v>
                  </c:pt>
                </c:numCache>
              </c:numRef>
            </c:minus>
          </c:errBars>
          <c:cat>
            <c:strRef>
              <c:f>Sheet1!$S$24:$T$24</c:f>
              <c:strCache>
                <c:ptCount val="2"/>
                <c:pt idx="0">
                  <c:v>Bread</c:v>
                </c:pt>
                <c:pt idx="1">
                  <c:v>Juice</c:v>
                </c:pt>
              </c:strCache>
            </c:strRef>
          </c:cat>
          <c:val>
            <c:numRef>
              <c:f>Sheet1!$S$26:$T$26</c:f>
              <c:numCache>
                <c:formatCode>General</c:formatCode>
                <c:ptCount val="2"/>
                <c:pt idx="0">
                  <c:v>3.5259999999999998</c:v>
                </c:pt>
                <c:pt idx="1">
                  <c:v>3.637</c:v>
                </c:pt>
              </c:numCache>
            </c:numRef>
          </c:val>
        </c:ser>
        <c:axId val="53571584"/>
        <c:axId val="53573120"/>
      </c:barChart>
      <c:catAx>
        <c:axId val="53571584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3573120"/>
        <c:crosses val="autoZero"/>
        <c:auto val="1"/>
        <c:lblAlgn val="ctr"/>
        <c:lblOffset val="100"/>
      </c:catAx>
      <c:valAx>
        <c:axId val="53573120"/>
        <c:scaling>
          <c:orientation val="minMax"/>
          <c:min val="1"/>
        </c:scaling>
        <c:axPos val="l"/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 dirty="0" smtClean="0">
                    <a:solidFill>
                      <a:schemeClr val="tx2">
                        <a:lumMod val="50000"/>
                      </a:schemeClr>
                    </a:solidFill>
                    <a:effectLst/>
                  </a:rPr>
                  <a:t>Ethicalness</a:t>
                </a:r>
              </a:p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i="0" baseline="0" dirty="0" smtClean="0">
                    <a:solidFill>
                      <a:schemeClr val="tx2">
                        <a:lumMod val="50000"/>
                      </a:schemeClr>
                    </a:solidFill>
                    <a:effectLst/>
                  </a:rPr>
                  <a:t> </a:t>
                </a:r>
                <a:r>
                  <a:rPr lang="en-US" sz="1800" b="1" i="0" baseline="0" dirty="0">
                    <a:solidFill>
                      <a:schemeClr val="tx2">
                        <a:lumMod val="50000"/>
                      </a:schemeClr>
                    </a:solidFill>
                    <a:effectLst/>
                  </a:rPr>
                  <a:t>(low=1, High= 7)</a:t>
                </a:r>
                <a:endParaRPr lang="en-US" sz="1800" dirty="0">
                  <a:solidFill>
                    <a:schemeClr val="tx2">
                      <a:lumMod val="50000"/>
                    </a:schemeClr>
                  </a:solidFill>
                  <a:effectLst/>
                </a:endParaRPr>
              </a:p>
            </c:rich>
          </c:tx>
          <c:layout/>
        </c:title>
        <c:numFmt formatCode="General" sourceLinked="1"/>
        <c:tickLblPos val="nextTo"/>
        <c:crossAx val="5357158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>
                <a:solidFill>
                  <a:schemeClr val="tx2">
                    <a:lumMod val="50000"/>
                  </a:schemeClr>
                </a:solidFill>
              </a:defRPr>
            </a:pPr>
            <a:r>
              <a:rPr lang="en-US">
                <a:solidFill>
                  <a:schemeClr val="tx2">
                    <a:lumMod val="50000"/>
                  </a:schemeClr>
                </a:solidFill>
              </a:rPr>
              <a:t>Juice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Sheet1!$O$81</c:f>
              <c:strCache>
                <c:ptCount val="1"/>
                <c:pt idx="0">
                  <c:v>High Ag</c:v>
                </c:pt>
              </c:strCache>
            </c:strRef>
          </c:tx>
          <c:spPr>
            <a:solidFill>
              <a:srgbClr val="FF6600"/>
            </a:solidFill>
          </c:spPr>
          <c:errBars>
            <c:errBarType val="both"/>
            <c:errValType val="cust"/>
            <c:plus>
              <c:numRef>
                <c:f>Sheet1!$Q$82:$Q$84</c:f>
                <c:numCache>
                  <c:formatCode>General</c:formatCode>
                  <c:ptCount val="3"/>
                  <c:pt idx="0">
                    <c:v>0.5292</c:v>
                  </c:pt>
                  <c:pt idx="1">
                    <c:v>0.55860000000000065</c:v>
                  </c:pt>
                  <c:pt idx="2">
                    <c:v>0.45080000000000031</c:v>
                  </c:pt>
                </c:numCache>
              </c:numRef>
            </c:plus>
            <c:minus>
              <c:numRef>
                <c:f>Sheet1!$Q$82:$Q$84</c:f>
                <c:numCache>
                  <c:formatCode>General</c:formatCode>
                  <c:ptCount val="3"/>
                  <c:pt idx="0">
                    <c:v>0.5292</c:v>
                  </c:pt>
                  <c:pt idx="1">
                    <c:v>0.55860000000000065</c:v>
                  </c:pt>
                  <c:pt idx="2">
                    <c:v>0.45080000000000031</c:v>
                  </c:pt>
                </c:numCache>
              </c:numRef>
            </c:minus>
          </c:errBars>
          <c:cat>
            <c:strRef>
              <c:f>Sheet1!$N$82:$N$84</c:f>
              <c:strCache>
                <c:ptCount val="3"/>
                <c:pt idx="0">
                  <c:v>Organic</c:v>
                </c:pt>
                <c:pt idx="1">
                  <c:v>Natural </c:v>
                </c:pt>
                <c:pt idx="2">
                  <c:v>Standard</c:v>
                </c:pt>
              </c:strCache>
            </c:strRef>
          </c:cat>
          <c:val>
            <c:numRef>
              <c:f>Sheet1!$O$82:$O$84</c:f>
              <c:numCache>
                <c:formatCode>General</c:formatCode>
                <c:ptCount val="3"/>
                <c:pt idx="0">
                  <c:v>4.6549999999999931</c:v>
                </c:pt>
                <c:pt idx="1">
                  <c:v>4.5380000000000003</c:v>
                </c:pt>
                <c:pt idx="2">
                  <c:v>4.2</c:v>
                </c:pt>
              </c:numCache>
            </c:numRef>
          </c:val>
        </c:ser>
        <c:ser>
          <c:idx val="1"/>
          <c:order val="1"/>
          <c:tx>
            <c:strRef>
              <c:f>Sheet1!$P$81</c:f>
              <c:strCache>
                <c:ptCount val="1"/>
                <c:pt idx="0">
                  <c:v>Low Ag</c:v>
                </c:pt>
              </c:strCache>
            </c:strRef>
          </c:tx>
          <c:spPr>
            <a:solidFill>
              <a:srgbClr val="3366FF"/>
            </a:solidFill>
          </c:spPr>
          <c:errBars>
            <c:errBarType val="both"/>
            <c:errValType val="cust"/>
            <c:plus>
              <c:numRef>
                <c:f>Sheet1!$R$82:$R$84</c:f>
                <c:numCache>
                  <c:formatCode>General</c:formatCode>
                  <c:ptCount val="3"/>
                  <c:pt idx="0">
                    <c:v>0.5292</c:v>
                  </c:pt>
                  <c:pt idx="1">
                    <c:v>0.71344000000000063</c:v>
                  </c:pt>
                  <c:pt idx="2">
                    <c:v>0.57035999999999998</c:v>
                  </c:pt>
                </c:numCache>
              </c:numRef>
            </c:plus>
            <c:minus>
              <c:numRef>
                <c:f>Sheet1!$R$82:$R$84</c:f>
                <c:numCache>
                  <c:formatCode>General</c:formatCode>
                  <c:ptCount val="3"/>
                  <c:pt idx="0">
                    <c:v>0.5292</c:v>
                  </c:pt>
                  <c:pt idx="1">
                    <c:v>0.71344000000000063</c:v>
                  </c:pt>
                  <c:pt idx="2">
                    <c:v>0.57035999999999998</c:v>
                  </c:pt>
                </c:numCache>
              </c:numRef>
            </c:minus>
          </c:errBars>
          <c:cat>
            <c:strRef>
              <c:f>Sheet1!$N$82:$N$84</c:f>
              <c:strCache>
                <c:ptCount val="3"/>
                <c:pt idx="0">
                  <c:v>Organic</c:v>
                </c:pt>
                <c:pt idx="1">
                  <c:v>Natural </c:v>
                </c:pt>
                <c:pt idx="2">
                  <c:v>Standard</c:v>
                </c:pt>
              </c:strCache>
            </c:strRef>
          </c:cat>
          <c:val>
            <c:numRef>
              <c:f>Sheet1!$P$82:$P$84</c:f>
              <c:numCache>
                <c:formatCode>General</c:formatCode>
                <c:ptCount val="3"/>
                <c:pt idx="0">
                  <c:v>3.4830000000000001</c:v>
                </c:pt>
                <c:pt idx="1">
                  <c:v>3.625</c:v>
                </c:pt>
                <c:pt idx="2">
                  <c:v>3.64</c:v>
                </c:pt>
              </c:numCache>
            </c:numRef>
          </c:val>
        </c:ser>
        <c:axId val="53631616"/>
        <c:axId val="53641600"/>
      </c:barChart>
      <c:catAx>
        <c:axId val="53631616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3641600"/>
        <c:crosses val="autoZero"/>
        <c:auto val="1"/>
        <c:lblAlgn val="ctr"/>
        <c:lblOffset val="100"/>
      </c:catAx>
      <c:valAx>
        <c:axId val="53641600"/>
        <c:scaling>
          <c:orientation val="minMax"/>
          <c:min val="1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1" i="0" baseline="0" dirty="0" err="1" smtClean="0">
                    <a:solidFill>
                      <a:schemeClr val="tx2">
                        <a:lumMod val="50000"/>
                      </a:schemeClr>
                    </a:solidFill>
                    <a:effectLst/>
                  </a:rPr>
                  <a:t>Heathfulness</a:t>
                </a:r>
                <a:endParaRPr lang="en-US" sz="1800" b="1" i="0" baseline="0" dirty="0" smtClean="0">
                  <a:solidFill>
                    <a:schemeClr val="tx2">
                      <a:lumMod val="50000"/>
                    </a:schemeClr>
                  </a:solidFill>
                  <a:effectLst/>
                </a:endParaRPr>
              </a:p>
              <a:p>
                <a:pPr>
                  <a:defRPr/>
                </a:pPr>
                <a:r>
                  <a:rPr lang="en-US" sz="1800" b="1" i="0" baseline="0" dirty="0" smtClean="0">
                    <a:solidFill>
                      <a:schemeClr val="tx2">
                        <a:lumMod val="50000"/>
                      </a:schemeClr>
                    </a:solidFill>
                    <a:effectLst/>
                  </a:rPr>
                  <a:t> </a:t>
                </a:r>
                <a:r>
                  <a:rPr lang="en-US" sz="1800" b="1" i="0" baseline="0" dirty="0">
                    <a:solidFill>
                      <a:schemeClr val="tx2">
                        <a:lumMod val="50000"/>
                      </a:schemeClr>
                    </a:solidFill>
                    <a:effectLst/>
                  </a:rPr>
                  <a:t>(1: low, 7: High)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effectLst/>
                </a:endParaRPr>
              </a:p>
            </c:rich>
          </c:tx>
          <c:layout/>
        </c:title>
        <c:numFmt formatCode="General" sourceLinked="1"/>
        <c:tickLblPos val="nextTo"/>
        <c:crossAx val="5363161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Bread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Sheet1!$I$81</c:f>
              <c:strCache>
                <c:ptCount val="1"/>
                <c:pt idx="0">
                  <c:v>High Ag</c:v>
                </c:pt>
              </c:strCache>
            </c:strRef>
          </c:tx>
          <c:spPr>
            <a:solidFill>
              <a:srgbClr val="FF6600"/>
            </a:solidFill>
          </c:spPr>
          <c:errBars>
            <c:errBarType val="both"/>
            <c:errValType val="cust"/>
            <c:plus>
              <c:numRef>
                <c:f>Sheet1!$K$82:$K$84</c:f>
                <c:numCache>
                  <c:formatCode>General</c:formatCode>
                  <c:ptCount val="3"/>
                  <c:pt idx="0">
                    <c:v>0.49392000000000047</c:v>
                  </c:pt>
                  <c:pt idx="1">
                    <c:v>0.52135999999999949</c:v>
                  </c:pt>
                  <c:pt idx="2">
                    <c:v>0.42140000000000033</c:v>
                  </c:pt>
                </c:numCache>
              </c:numRef>
            </c:plus>
            <c:minus>
              <c:numRef>
                <c:f>Sheet1!$K$82:$K$84</c:f>
                <c:numCache>
                  <c:formatCode>General</c:formatCode>
                  <c:ptCount val="3"/>
                  <c:pt idx="0">
                    <c:v>0.49392000000000047</c:v>
                  </c:pt>
                  <c:pt idx="1">
                    <c:v>0.52135999999999949</c:v>
                  </c:pt>
                  <c:pt idx="2">
                    <c:v>0.42140000000000033</c:v>
                  </c:pt>
                </c:numCache>
              </c:numRef>
            </c:minus>
          </c:errBars>
          <c:cat>
            <c:strRef>
              <c:f>Sheet1!$H$82:$H$84</c:f>
              <c:strCache>
                <c:ptCount val="3"/>
                <c:pt idx="0">
                  <c:v>Organic</c:v>
                </c:pt>
                <c:pt idx="1">
                  <c:v>Natural </c:v>
                </c:pt>
                <c:pt idx="2">
                  <c:v>Standard</c:v>
                </c:pt>
              </c:strCache>
            </c:strRef>
          </c:cat>
          <c:val>
            <c:numRef>
              <c:f>Sheet1!$I$82:$I$84</c:f>
              <c:numCache>
                <c:formatCode>General</c:formatCode>
                <c:ptCount val="3"/>
                <c:pt idx="0">
                  <c:v>4.9310000000000063</c:v>
                </c:pt>
                <c:pt idx="1">
                  <c:v>5.0380000000000003</c:v>
                </c:pt>
                <c:pt idx="2">
                  <c:v>4.0750000000000002</c:v>
                </c:pt>
              </c:numCache>
            </c:numRef>
          </c:val>
        </c:ser>
        <c:ser>
          <c:idx val="1"/>
          <c:order val="1"/>
          <c:tx>
            <c:strRef>
              <c:f>Sheet1!$J$81</c:f>
              <c:strCache>
                <c:ptCount val="1"/>
                <c:pt idx="0">
                  <c:v>Low Ag</c:v>
                </c:pt>
              </c:strCache>
            </c:strRef>
          </c:tx>
          <c:spPr>
            <a:solidFill>
              <a:srgbClr val="3366FF"/>
            </a:solidFill>
          </c:spPr>
          <c:errBars>
            <c:errBarType val="both"/>
            <c:errValType val="cust"/>
            <c:plus>
              <c:numRef>
                <c:f>Sheet1!$L$82:$L$84</c:f>
                <c:numCache>
                  <c:formatCode>General</c:formatCode>
                  <c:ptCount val="3"/>
                  <c:pt idx="0">
                    <c:v>0.49392000000000047</c:v>
                  </c:pt>
                  <c:pt idx="1">
                    <c:v>0.66444000000000092</c:v>
                  </c:pt>
                  <c:pt idx="2">
                    <c:v>0.53115999999999997</c:v>
                  </c:pt>
                </c:numCache>
              </c:numRef>
            </c:plus>
            <c:minus>
              <c:numRef>
                <c:f>Sheet1!$L$82:$L$84</c:f>
                <c:numCache>
                  <c:formatCode>General</c:formatCode>
                  <c:ptCount val="3"/>
                  <c:pt idx="0">
                    <c:v>0.49392000000000047</c:v>
                  </c:pt>
                  <c:pt idx="1">
                    <c:v>0.66444000000000092</c:v>
                  </c:pt>
                  <c:pt idx="2">
                    <c:v>0.53115999999999997</c:v>
                  </c:pt>
                </c:numCache>
              </c:numRef>
            </c:minus>
          </c:errBars>
          <c:cat>
            <c:strRef>
              <c:f>Sheet1!$H$82:$H$84</c:f>
              <c:strCache>
                <c:ptCount val="3"/>
                <c:pt idx="0">
                  <c:v>Organic</c:v>
                </c:pt>
                <c:pt idx="1">
                  <c:v>Natural </c:v>
                </c:pt>
                <c:pt idx="2">
                  <c:v>Standard</c:v>
                </c:pt>
              </c:strCache>
            </c:strRef>
          </c:cat>
          <c:val>
            <c:numRef>
              <c:f>Sheet1!$J$82:$J$84</c:f>
              <c:numCache>
                <c:formatCode>General</c:formatCode>
                <c:ptCount val="3"/>
                <c:pt idx="0">
                  <c:v>4.7590000000000003</c:v>
                </c:pt>
                <c:pt idx="1">
                  <c:v>4.1879999999999953</c:v>
                </c:pt>
                <c:pt idx="2">
                  <c:v>3.32</c:v>
                </c:pt>
              </c:numCache>
            </c:numRef>
          </c:val>
        </c:ser>
        <c:axId val="53667712"/>
        <c:axId val="53669248"/>
      </c:barChart>
      <c:catAx>
        <c:axId val="53667712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3669248"/>
        <c:crosses val="autoZero"/>
        <c:auto val="1"/>
        <c:lblAlgn val="ctr"/>
        <c:lblOffset val="100"/>
      </c:catAx>
      <c:valAx>
        <c:axId val="53669248"/>
        <c:scaling>
          <c:orientation val="minMax"/>
          <c:min val="1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dirty="0" err="1">
                    <a:solidFill>
                      <a:schemeClr val="tx2">
                        <a:lumMod val="50000"/>
                      </a:schemeClr>
                    </a:solidFill>
                  </a:rPr>
                  <a:t>Heathfulness</a:t>
                </a:r>
                <a:r>
                  <a:rPr lang="en-US" sz="1800" baseline="0" dirty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endParaRPr lang="en-US" sz="1800" baseline="0" dirty="0" smtClean="0">
                  <a:solidFill>
                    <a:schemeClr val="tx2">
                      <a:lumMod val="50000"/>
                    </a:schemeClr>
                  </a:solidFill>
                </a:endParaRPr>
              </a:p>
              <a:p>
                <a:pPr>
                  <a:defRPr/>
                </a:pPr>
                <a:r>
                  <a:rPr lang="en-US" sz="1800" baseline="0" dirty="0" smtClean="0">
                    <a:solidFill>
                      <a:schemeClr val="tx2">
                        <a:lumMod val="50000"/>
                      </a:schemeClr>
                    </a:solidFill>
                  </a:rPr>
                  <a:t>(</a:t>
                </a:r>
                <a:r>
                  <a:rPr lang="en-US" sz="1800" baseline="0" dirty="0">
                    <a:solidFill>
                      <a:schemeClr val="tx2">
                        <a:lumMod val="50000"/>
                      </a:schemeClr>
                    </a:solidFill>
                  </a:rPr>
                  <a:t>1: low, 7: High)</a:t>
                </a:r>
                <a:endParaRPr lang="en-US" sz="1800" dirty="0">
                  <a:solidFill>
                    <a:schemeClr val="tx2">
                      <a:lumMod val="50000"/>
                    </a:schemeClr>
                  </a:solidFill>
                </a:endParaRPr>
              </a:p>
            </c:rich>
          </c:tx>
          <c:layout/>
        </c:title>
        <c:numFmt formatCode="General" sourceLinked="1"/>
        <c:tickLblPos val="nextTo"/>
        <c:crossAx val="536677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926716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
Model of dslr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	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3886198"/>
            <a:ext cx="9144000" cy="29717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9" name="Shape 9"/>
          <p:cNvCxnSpPr/>
          <p:nvPr/>
        </p:nvCxnSpPr>
        <p:spPr>
          <a:xfrm>
            <a:off x="0" y="3886198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2157750"/>
            <a:ext cx="7772400" cy="165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None/>
              <a:defRPr sz="4800" b="1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3953037"/>
            <a:ext cx="7772400" cy="125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228600" algn="l" rtl="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0" i="0" u="none" strike="noStrike" cap="none" baseline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150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0" y="1503571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150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x="0" y="1503571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1503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25" name="Shape 25"/>
          <p:cNvCxnSpPr/>
          <p:nvPr/>
        </p:nvCxnSpPr>
        <p:spPr>
          <a:xfrm>
            <a:off x="0" y="1503571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algn="l" rtl="0">
              <a:spcBef>
                <a:spcPts val="0"/>
              </a:spcBef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5633442"/>
            <a:ext cx="9144000" cy="12245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cxnSp>
        <p:nvCxnSpPr>
          <p:cNvPr id="29" name="Shape 29"/>
          <p:cNvCxnSpPr/>
          <p:nvPr/>
        </p:nvCxnSpPr>
        <p:spPr>
          <a:xfrm>
            <a:off x="0" y="5633442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 i="0" u="none" strike="noStrike" cap="none" baseline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2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indent="-285750" algn="l" rtl="0">
              <a:spcBef>
                <a:spcPts val="480"/>
              </a:spcBef>
              <a:buClr>
                <a:schemeClr val="dk2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indent="-228600" algn="l" rtl="0">
              <a:spcBef>
                <a:spcPts val="480"/>
              </a:spcBef>
              <a:buClr>
                <a:schemeClr val="dk2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indent="-228600" algn="l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indent="-228600" algn="l" rtl="0">
              <a:spcBef>
                <a:spcPts val="360"/>
              </a:spcBef>
              <a:buClr>
                <a:schemeClr val="dk2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shuakennon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685800" y="402406"/>
            <a:ext cx="7772400" cy="2688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b="0" dirty="0"/>
              <a:t>Consumers’ Processing of Organic, Natural, and Standard Labeling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685800" y="3953037"/>
            <a:ext cx="7772400" cy="125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Erica Bewley </a:t>
            </a:r>
          </a:p>
          <a:p>
            <a:pPr lvl="0" rtl="0">
              <a:buNone/>
            </a:pPr>
            <a:r>
              <a:rPr lang="en"/>
              <a:t>Daniel Turnbow</a:t>
            </a:r>
          </a:p>
          <a:p>
            <a:pPr>
              <a:buNone/>
            </a:pPr>
            <a:r>
              <a:rPr lang="en"/>
              <a:t>Hanover College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Participants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212650" y="1493837"/>
            <a:ext cx="51639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buNone/>
            </a:pPr>
            <a:r>
              <a:rPr lang="en" dirty="0"/>
              <a:t>
	</a:t>
            </a:r>
            <a:r>
              <a:rPr lang="en" sz="2400" dirty="0"/>
              <a:t>N= 169</a:t>
            </a:r>
          </a:p>
          <a:p>
            <a:pPr marL="0" lvl="0" indent="0" rtl="0">
              <a:buNone/>
            </a:pPr>
            <a:r>
              <a:rPr lang="en" sz="2400" dirty="0"/>
              <a:t>	Gender</a:t>
            </a:r>
          </a:p>
          <a:p>
            <a:pPr marL="1828800" lvl="3" indent="-342900" rtl="0">
              <a:buClr>
                <a:schemeClr val="dk2"/>
              </a:buClr>
              <a:buSzPct val="136363"/>
              <a:buFont typeface="Arial"/>
              <a:buChar char="•"/>
            </a:pPr>
            <a:r>
              <a:rPr lang="en" sz="2200" dirty="0"/>
              <a:t>Females: 99</a:t>
            </a:r>
          </a:p>
          <a:p>
            <a:pPr marL="1828800" lvl="3" indent="-342900" rtl="0">
              <a:buClr>
                <a:schemeClr val="dk2"/>
              </a:buClr>
              <a:buSzPct val="136363"/>
              <a:buFont typeface="Arial"/>
              <a:buChar char="•"/>
            </a:pPr>
            <a:r>
              <a:rPr lang="en" sz="2200" dirty="0"/>
              <a:t>Males: 70</a:t>
            </a:r>
          </a:p>
          <a:p>
            <a:pPr marL="0" lvl="0" indent="0" rtl="0">
              <a:buNone/>
            </a:pPr>
            <a:r>
              <a:rPr lang="en" sz="2400" dirty="0"/>
              <a:t>	Age</a:t>
            </a:r>
          </a:p>
          <a:p>
            <a:pPr marL="1828800" lvl="3" indent="-3683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200" dirty="0"/>
              <a:t>Mean:25.9</a:t>
            </a:r>
          </a:p>
          <a:p>
            <a:pPr marL="1828800" lvl="3" indent="-3683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200" dirty="0"/>
              <a:t>Median: 22</a:t>
            </a:r>
          </a:p>
          <a:p>
            <a:pPr marL="1828800" lvl="3" indent="-3683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200" dirty="0"/>
              <a:t>Range: 15 - 64</a:t>
            </a:r>
          </a:p>
          <a:p>
            <a:endParaRPr lang="en" sz="2200" dirty="0"/>
          </a:p>
          <a:p>
            <a:endParaRPr lang="en" sz="2200"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4166690" y="1890300"/>
            <a:ext cx="50997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buNone/>
            </a:pPr>
            <a:r>
              <a:rPr lang="en" sz="2400" dirty="0"/>
              <a:t>
</a:t>
            </a:r>
            <a:r>
              <a:rPr lang="en" sz="2400" dirty="0">
                <a:solidFill>
                  <a:schemeClr val="tx2">
                    <a:lumMod val="50000"/>
                  </a:schemeClr>
                </a:solidFill>
              </a:rPr>
              <a:t>Education level </a:t>
            </a:r>
          </a:p>
          <a:p>
            <a:pPr marL="1828800" lvl="3" indent="-3683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200" dirty="0">
                <a:solidFill>
                  <a:schemeClr val="tx2">
                    <a:lumMod val="50000"/>
                  </a:schemeClr>
                </a:solidFill>
              </a:rPr>
              <a:t>Median ranged between a high school education and some college experience</a:t>
            </a:r>
          </a:p>
          <a:p>
            <a:pPr lvl="0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 dirty="0">
                <a:solidFill>
                  <a:schemeClr val="tx2">
                    <a:lumMod val="50000"/>
                  </a:schemeClr>
                </a:solidFill>
              </a:rPr>
              <a:t>SES</a:t>
            </a:r>
          </a:p>
          <a:p>
            <a:pPr marL="1828800" lvl="3" indent="-368300" rtl="0">
              <a:spcBef>
                <a:spcPts val="360"/>
              </a:spcBef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200" dirty="0">
                <a:solidFill>
                  <a:schemeClr val="tx2">
                    <a:lumMod val="50000"/>
                  </a:schemeClr>
                </a:solidFill>
              </a:rPr>
              <a:t>Median income bracket:</a:t>
            </a:r>
          </a:p>
          <a:p>
            <a:pPr marL="1371600" lvl="0" indent="0" rtl="0">
              <a:buClr>
                <a:srgbClr val="000000"/>
              </a:buClr>
              <a:buSzPct val="50000"/>
              <a:buFont typeface="Arial"/>
              <a:buNone/>
            </a:pPr>
            <a:r>
              <a:rPr lang="en" sz="2200" dirty="0">
                <a:solidFill>
                  <a:schemeClr val="tx2">
                    <a:lumMod val="50000"/>
                  </a:schemeClr>
                </a:solidFill>
              </a:rPr>
              <a:t>$25,000-$50,000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3"/>
          </p:nvPr>
        </p:nvSpPr>
        <p:spPr>
          <a:xfrm>
            <a:off x="300125" y="1493837"/>
            <a:ext cx="7022699" cy="72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>
                <a:solidFill>
                  <a:schemeClr val="accent2">
                    <a:lumMod val="50000"/>
                  </a:schemeClr>
                </a:solidFill>
              </a:rPr>
              <a:t>Online survey participants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Stimuli 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buNone/>
            </a:pPr>
            <a:r>
              <a:rPr lang="en"/>
              <a:t>Three product classes from each of three companies</a:t>
            </a:r>
          </a:p>
          <a:p>
            <a:pPr marL="9144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Companies were selected for having a product that appears in each of our three categories</a:t>
            </a:r>
          </a:p>
          <a:p>
            <a:endParaRPr lang="en" sz="2400"/>
          </a:p>
          <a:p>
            <a:pPr marL="9144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Though Smucker's did have an organic grape jelly, it was unobtainable in our area.</a:t>
            </a:r>
          </a:p>
          <a:p>
            <a:pPr marL="2286000" lvl="3" indent="-381000" rtl="0">
              <a:buClr>
                <a:schemeClr val="dk2"/>
              </a:buClr>
              <a:buSzPct val="181818"/>
              <a:buFont typeface="Arial"/>
              <a:buChar char="•"/>
            </a:pPr>
            <a:r>
              <a:rPr lang="en" sz="2200"/>
              <a:t>An organic granola bar was substituted in its place</a:t>
            </a:r>
          </a:p>
          <a:p>
            <a:pPr marL="914400" lvl="0" indent="-3810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400"/>
              <a:t>Unable to find similar flavors and color of the R.W. Knudsen juice in all three classes as well</a:t>
            </a:r>
          </a:p>
          <a:p>
            <a:endParaRPr lang="en" sz="2400"/>
          </a:p>
          <a:p>
            <a:endParaRPr lang="en" sz="240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581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Standard</a:t>
            </a:r>
          </a:p>
        </p:txBody>
      </p:sp>
      <p:sp>
        <p:nvSpPr>
          <p:cNvPr id="97" name="Shape 97"/>
          <p:cNvSpPr/>
          <p:nvPr/>
        </p:nvSpPr>
        <p:spPr>
          <a:xfrm>
            <a:off x="371533" y="1680865"/>
            <a:ext cx="2736634" cy="408757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8" name="Shape 98"/>
          <p:cNvSpPr/>
          <p:nvPr/>
        </p:nvSpPr>
        <p:spPr>
          <a:xfrm>
            <a:off x="3472553" y="1737657"/>
            <a:ext cx="2660130" cy="397399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99" name="Shape 99"/>
          <p:cNvSpPr/>
          <p:nvPr/>
        </p:nvSpPr>
        <p:spPr>
          <a:xfrm>
            <a:off x="6400016" y="1794433"/>
            <a:ext cx="2582461" cy="38604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199" y="28976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Natural</a:t>
            </a:r>
          </a:p>
        </p:txBody>
      </p:sp>
      <p:sp>
        <p:nvSpPr>
          <p:cNvPr id="105" name="Shape 105"/>
          <p:cNvSpPr/>
          <p:nvPr/>
        </p:nvSpPr>
        <p:spPr>
          <a:xfrm>
            <a:off x="142189" y="1983225"/>
            <a:ext cx="2808337" cy="41935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06" name="Shape 106"/>
          <p:cNvSpPr/>
          <p:nvPr/>
        </p:nvSpPr>
        <p:spPr>
          <a:xfrm>
            <a:off x="3260553" y="2028643"/>
            <a:ext cx="2746923" cy="410268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07" name="Shape 107"/>
          <p:cNvSpPr/>
          <p:nvPr/>
        </p:nvSpPr>
        <p:spPr>
          <a:xfrm>
            <a:off x="6279719" y="2029964"/>
            <a:ext cx="2743155" cy="4100041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40441" y="2743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Organic</a:t>
            </a:r>
          </a:p>
        </p:txBody>
      </p:sp>
      <p:sp>
        <p:nvSpPr>
          <p:cNvPr id="113" name="Shape 113"/>
          <p:cNvSpPr/>
          <p:nvPr/>
        </p:nvSpPr>
        <p:spPr>
          <a:xfrm>
            <a:off x="6303658" y="2111863"/>
            <a:ext cx="2454183" cy="367123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14" name="Shape 114"/>
          <p:cNvSpPr/>
          <p:nvPr/>
        </p:nvSpPr>
        <p:spPr>
          <a:xfrm>
            <a:off x="3507951" y="2104325"/>
            <a:ext cx="2461197" cy="367877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15" name="Shape 115"/>
          <p:cNvSpPr/>
          <p:nvPr/>
        </p:nvSpPr>
        <p:spPr>
          <a:xfrm>
            <a:off x="242225" y="2399528"/>
            <a:ext cx="2958351" cy="338356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914400" lvl="0" indent="0" rtl="0">
              <a:buNone/>
            </a:pPr>
            <a:r>
              <a:rPr lang="en"/>
              <a:t>
Equipment  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1593273" y="2008909"/>
            <a:ext cx="6650182" cy="431569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dirty="0" smtClean="0"/>
              <a:t>Online Survey</a:t>
            </a:r>
            <a:endParaRPr lang="en" dirty="0" smtClean="0"/>
          </a:p>
          <a:p>
            <a:pPr>
              <a:buNone/>
            </a:pPr>
            <a:endParaRPr lang="en" dirty="0" smtClean="0"/>
          </a:p>
          <a:p>
            <a:r>
              <a:rPr lang="en" dirty="0" smtClean="0"/>
              <a:t>Photos </a:t>
            </a:r>
            <a:r>
              <a:rPr lang="en" dirty="0"/>
              <a:t>of Products</a:t>
            </a:r>
          </a:p>
          <a:p>
            <a:pPr marL="22860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DSLR Camera</a:t>
            </a:r>
          </a:p>
          <a:p>
            <a:pPr marL="22860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Actual products</a:t>
            </a:r>
          </a:p>
          <a:p>
            <a:pPr marL="22860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Borrow Photo lab in CFA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Design 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914399" y="1714500"/>
            <a:ext cx="7727399" cy="441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 smtClean="0"/>
              <a:t>Mixed design </a:t>
            </a:r>
          </a:p>
          <a:p>
            <a:pPr marL="457200" lvl="0" indent="-419100" rtl="0">
              <a:buClr>
                <a:schemeClr val="dk2"/>
              </a:buClr>
              <a:buSzPct val="166666"/>
              <a:buNone/>
            </a:pPr>
            <a:endParaRPr lang="en" dirty="0"/>
          </a:p>
          <a:p>
            <a:pPr marL="457200" lvl="0" indent="-419100"/>
            <a:r>
              <a:rPr lang="en" dirty="0"/>
              <a:t>Each participant views only one product category</a:t>
            </a:r>
            <a:r>
              <a:rPr lang="en" dirty="0" smtClean="0"/>
              <a:t>. e.g. only organic products</a:t>
            </a:r>
            <a:endParaRPr lang="en" dirty="0"/>
          </a:p>
          <a:p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Online survey</a:t>
            </a:r>
          </a:p>
          <a:p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Procedure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025236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800" dirty="0"/>
              <a:t>With </a:t>
            </a:r>
            <a:r>
              <a:rPr lang="en" sz="2800" dirty="0" smtClean="0"/>
              <a:t>product displayed</a:t>
            </a:r>
            <a:r>
              <a:rPr lang="en" sz="2800" dirty="0"/>
              <a:t>, asked to make judgments about the product one factor at a </a:t>
            </a:r>
            <a:r>
              <a:rPr lang="en" sz="2800" dirty="0" smtClean="0"/>
              <a:t>time</a:t>
            </a:r>
          </a:p>
          <a:p>
            <a:pPr marL="914400" lvl="1" indent="-381000">
              <a:buSzPct val="80000"/>
            </a:pPr>
            <a:r>
              <a:rPr lang="en" sz="2200" dirty="0" smtClean="0"/>
              <a:t>Free Short response for price willing to pay</a:t>
            </a:r>
          </a:p>
          <a:p>
            <a:pPr marL="914400" lvl="1" indent="-381000">
              <a:buSzPct val="80000"/>
            </a:pPr>
            <a:r>
              <a:rPr lang="en" sz="2200" dirty="0" smtClean="0"/>
              <a:t>Quality, environmental friendliness, healthfulness, ethicalness of company</a:t>
            </a:r>
            <a:endParaRPr lang="en" sz="2200" dirty="0"/>
          </a:p>
          <a:p>
            <a:pPr marL="457200" indent="-419100"/>
            <a:r>
              <a:rPr lang="en-US" sz="2800" dirty="0" smtClean="0"/>
              <a:t>A</a:t>
            </a:r>
            <a:r>
              <a:rPr lang="en" sz="2800" dirty="0" smtClean="0"/>
              <a:t>sked to complete demographic </a:t>
            </a:r>
            <a:r>
              <a:rPr lang="en" sz="2800" dirty="0" smtClean="0"/>
              <a:t>section</a:t>
            </a:r>
            <a:endParaRPr lang="en" sz="2800" dirty="0" smtClean="0"/>
          </a:p>
          <a:p>
            <a:pPr marL="457200" indent="-419100"/>
            <a:r>
              <a:rPr lang="en" sz="2800" dirty="0" smtClean="0"/>
              <a:t>Personality</a:t>
            </a:r>
          </a:p>
          <a:p>
            <a:pPr marL="3086100" lvl="6" indent="-419100"/>
            <a:r>
              <a:rPr lang="en" sz="2200" dirty="0" smtClean="0"/>
              <a:t>Idealism</a:t>
            </a:r>
          </a:p>
          <a:p>
            <a:pPr marL="3543300" lvl="7" indent="-419100">
              <a:buNone/>
            </a:pPr>
            <a:r>
              <a:rPr lang="en-US" sz="2000" dirty="0" smtClean="0"/>
              <a:t>(Forsyth, 1980)</a:t>
            </a:r>
            <a:endParaRPr lang="en" sz="2000" dirty="0" smtClean="0"/>
          </a:p>
          <a:p>
            <a:pPr marL="3086100" lvl="6" indent="-419100"/>
            <a:r>
              <a:rPr lang="en" sz="2200" dirty="0" smtClean="0"/>
              <a:t>Big five</a:t>
            </a:r>
          </a:p>
          <a:p>
            <a:pPr marL="3543300" lvl="7" indent="-419100">
              <a:buNone/>
            </a:pPr>
            <a:r>
              <a:rPr lang="en-US" sz="2000" dirty="0" smtClean="0"/>
              <a:t>(</a:t>
            </a:r>
            <a:r>
              <a:rPr lang="en-US" sz="2000" dirty="0" smtClean="0"/>
              <a:t>Gosling, 2003)</a:t>
            </a:r>
            <a:endParaRPr lang="en-US" sz="2800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 Features</a:t>
            </a:r>
            <a:endParaRPr lang="en-GB" dirty="0"/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812800" y="1787236"/>
          <a:ext cx="7874000" cy="4861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1840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Price Willing to pay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79595232"/>
              </p:ext>
            </p:extLst>
          </p:nvPr>
        </p:nvGraphicFramePr>
        <p:xfrm>
          <a:off x="670681" y="1582704"/>
          <a:ext cx="8016119" cy="5275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Erica\Downloads\IMG9512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745" y="277091"/>
            <a:ext cx="6047509" cy="6047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Discussion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800" dirty="0" smtClean="0"/>
              <a:t>People were not willing to pay more for organic products </a:t>
            </a:r>
          </a:p>
          <a:p>
            <a:pPr lvl="3"/>
            <a:r>
              <a:rPr lang="en" sz="2200" dirty="0" smtClean="0"/>
              <a:t>High ratings in organic for quaility, environment, healthiness, and ethical</a:t>
            </a:r>
            <a:endParaRPr lang="en" sz="2200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 smtClean="0"/>
              <a:t>Personality Dimensions</a:t>
            </a:r>
          </a:p>
          <a:p>
            <a:pPr marL="1714500" lvl="3" indent="-419100">
              <a:buNone/>
            </a:pPr>
            <a:endParaRPr lang="en" sz="2400" dirty="0" smtClean="0"/>
          </a:p>
          <a:p>
            <a:pPr marL="1714500" lvl="3" indent="-419100"/>
            <a:r>
              <a:rPr lang="en" sz="2200" dirty="0" smtClean="0"/>
              <a:t>Idealism:</a:t>
            </a:r>
          </a:p>
          <a:p>
            <a:pPr marL="1714500" lvl="3" indent="-419100">
              <a:buNone/>
            </a:pPr>
            <a:endParaRPr lang="en" sz="2200" dirty="0" smtClean="0"/>
          </a:p>
          <a:p>
            <a:pPr marL="2171700" lvl="4" indent="-419100"/>
            <a:r>
              <a:rPr lang="en" sz="2200" dirty="0" smtClean="0"/>
              <a:t>Highly idealistic = willing to pay more for organic, but not natural products</a:t>
            </a:r>
          </a:p>
          <a:p>
            <a:pPr marL="2171700" lvl="4" indent="-419100">
              <a:buNone/>
            </a:pPr>
            <a:endParaRPr lang="en" sz="2200" dirty="0" smtClean="0"/>
          </a:p>
          <a:p>
            <a:pPr marL="2171700" lvl="4" indent="-419100"/>
            <a:r>
              <a:rPr lang="en" sz="2200" dirty="0" smtClean="0"/>
              <a:t>Low Idealism = natural products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Future Research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457200" y="2036618"/>
            <a:ext cx="8229600" cy="412172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419100"/>
            <a:r>
              <a:rPr lang="en" dirty="0" smtClean="0"/>
              <a:t>Within-Subjects Design</a:t>
            </a:r>
          </a:p>
          <a:p>
            <a:pPr marL="857250" lvl="1" indent="-419100"/>
            <a:endParaRPr lang="en" dirty="0" smtClean="0"/>
          </a:p>
          <a:p>
            <a:pPr marL="857250" lvl="1" indent="-419100"/>
            <a:r>
              <a:rPr lang="en" dirty="0" smtClean="0"/>
              <a:t>Forced choice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en" dirty="0" smtClean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 smtClean="0"/>
              <a:t>Familiartiy of product</a:t>
            </a:r>
          </a:p>
          <a:p>
            <a:pPr marL="457200" lvl="0" indent="-419100" rtl="0">
              <a:buClr>
                <a:schemeClr val="dk2"/>
              </a:buClr>
              <a:buSzPct val="166666"/>
              <a:buNone/>
            </a:pPr>
            <a:endParaRPr lang="en" dirty="0" smtClean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 smtClean="0"/>
              <a:t>Expanded Big Five</a:t>
            </a:r>
          </a:p>
          <a:p>
            <a:pPr marL="457200" lvl="0" indent="-419100" rtl="0">
              <a:buClr>
                <a:schemeClr val="dk2"/>
              </a:buClr>
              <a:buSzPct val="166666"/>
              <a:buNone/>
            </a:pPr>
            <a:endParaRPr lang="en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				???????????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Ethicalness of company and </a:t>
            </a:r>
            <a:r>
              <a:rPr lang="en" dirty="0" smtClean="0"/>
              <a:t>Participant </a:t>
            </a:r>
            <a:r>
              <a:rPr lang="en" dirty="0"/>
              <a:t>Agreeableness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="" xmlns:p14="http://schemas.microsoft.com/office/powerpoint/2010/main" val="3386028268"/>
              </p:ext>
            </p:extLst>
          </p:nvPr>
        </p:nvGraphicFramePr>
        <p:xfrm>
          <a:off x="1926021" y="1610593"/>
          <a:ext cx="4756150" cy="478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Quality of product and </a:t>
            </a:r>
            <a:br>
              <a:rPr lang="en-GB" dirty="0" smtClean="0"/>
            </a:br>
            <a:r>
              <a:rPr lang="en-GB" dirty="0" smtClean="0"/>
              <a:t>Participant Agreeableness</a:t>
            </a:r>
            <a:endParaRPr lang="en-GB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="" xmlns:p14="http://schemas.microsoft.com/office/powerpoint/2010/main" val="1674797258"/>
              </p:ext>
            </p:extLst>
          </p:nvPr>
        </p:nvGraphicFramePr>
        <p:xfrm>
          <a:off x="1535690" y="1727884"/>
          <a:ext cx="5404447" cy="4829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58462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 smtClean="0"/>
              <a:t>Ethicalness and Idealism</a:t>
            </a:r>
            <a:endParaRPr lang="en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="" xmlns:p14="http://schemas.microsoft.com/office/powerpoint/2010/main" val="3965824444"/>
              </p:ext>
            </p:extLst>
          </p:nvPr>
        </p:nvGraphicFramePr>
        <p:xfrm>
          <a:off x="1300281" y="1585659"/>
          <a:ext cx="6821155" cy="5045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Healthfulness of product and Participant Agreeableness 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="" xmlns:p14="http://schemas.microsoft.com/office/powerpoint/2010/main" val="1902800313"/>
              </p:ext>
            </p:extLst>
          </p:nvPr>
        </p:nvGraphicFramePr>
        <p:xfrm>
          <a:off x="4737100" y="2296030"/>
          <a:ext cx="4406900" cy="386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="" xmlns:p14="http://schemas.microsoft.com/office/powerpoint/2010/main" val="2077511008"/>
              </p:ext>
            </p:extLst>
          </p:nvPr>
        </p:nvGraphicFramePr>
        <p:xfrm>
          <a:off x="148284" y="1858600"/>
          <a:ext cx="4572000" cy="4362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The Growing Organic Market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400"/>
              <a:t>In 1991 and 1995 only 7 percent of all organic sales were contributed by conventional retailers </a:t>
            </a:r>
          </a:p>
          <a:p>
            <a:endParaRPr lang="en" sz="2400"/>
          </a:p>
          <a:p>
            <a:pPr lvl="0" rtl="0">
              <a:buNone/>
            </a:pPr>
            <a:r>
              <a:rPr lang="en" sz="2400"/>
              <a:t>In 2000, 49 percent of all organic sales were supplied through conventional retailers</a:t>
            </a:r>
          </a:p>
          <a:p>
            <a:endParaRPr lang="en" sz="2400"/>
          </a:p>
          <a:p>
            <a:endParaRPr lang="en" sz="2400"/>
          </a:p>
          <a:p>
            <a:endParaRPr lang="en" sz="2400"/>
          </a:p>
          <a:p>
            <a:endParaRPr lang="en" sz="2400"/>
          </a:p>
          <a:p>
            <a:endParaRPr lang="en" sz="2400"/>
          </a:p>
          <a:p>
            <a:pPr lvl="0" rtl="0">
              <a:buNone/>
            </a:pPr>
            <a:r>
              <a:rPr lang="en" sz="1800"/>
              <a:t>(Dimitri &amp; Greene, 2000)</a:t>
            </a:r>
          </a:p>
          <a:p>
            <a:endParaRPr lang="en" sz="180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37112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000" b="0">
                <a:solidFill>
                  <a:srgbClr val="FFFFFF"/>
                </a:solidFill>
              </a:rPr>
              <a:t>The Collision of all Packaged Products 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659800" cy="520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
</a:t>
            </a:r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pPr lvl="0"/>
            <a:endParaRPr lang="en" sz="2400" dirty="0" smtClean="0"/>
          </a:p>
          <a:p>
            <a:pPr lvl="0"/>
            <a:r>
              <a:rPr lang="en" sz="2400" dirty="0" smtClean="0"/>
              <a:t>(Kuvykaite, Dovaliene and Navickiene, 2009)</a:t>
            </a:r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pPr marL="6400800" lvl="0" indent="0" rtl="0">
              <a:buNone/>
            </a:pPr>
            <a:r>
              <a:rPr lang="en" sz="11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</a:t>
            </a:r>
            <a:r>
              <a:rPr lang="en" sz="1100" u="sng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www.joshuakennon.com</a:t>
            </a:r>
            <a:endParaRPr lang="en" sz="1100" u="sng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1571625" y="1600200"/>
            <a:ext cx="6000750" cy="44767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indent="457200">
              <a:buNone/>
            </a:pPr>
            <a:r>
              <a:rPr lang="en" dirty="0" smtClean="0"/>
              <a:t>Three classes of products and Packaging</a:t>
            </a:r>
            <a:r>
              <a:rPr lang="en" dirty="0"/>
              <a:t>						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781512"/>
            <a:ext cx="8502599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78571"/>
              <a:buFont typeface="Arial"/>
              <a:buChar char="•"/>
            </a:pPr>
            <a:r>
              <a:rPr lang="en" sz="2800"/>
              <a:t>Standard Manufactured</a:t>
            </a:r>
          </a:p>
          <a:p>
            <a:endParaRPr lang="en" sz="2800"/>
          </a:p>
          <a:p>
            <a:pPr marL="2286000" lvl="4" indent="-342900" rtl="0">
              <a:buClr>
                <a:schemeClr val="dk2"/>
              </a:buClr>
              <a:buSzPct val="90000"/>
              <a:buFont typeface="Courier New"/>
              <a:buChar char="o"/>
            </a:pPr>
            <a:r>
              <a:rPr lang="en" sz="2000"/>
              <a:t>Packaging is based on product</a:t>
            </a:r>
          </a:p>
          <a:p>
            <a:endParaRPr lang="en" sz="2000"/>
          </a:p>
          <a:p>
            <a:pPr marL="457200" lvl="0" indent="-419100" rtl="0">
              <a:buClr>
                <a:schemeClr val="dk2"/>
              </a:buClr>
              <a:buSzPct val="178571"/>
              <a:buFont typeface="Arial"/>
              <a:buChar char="•"/>
            </a:pPr>
            <a:r>
              <a:rPr lang="en" sz="2800"/>
              <a:t>Natural</a:t>
            </a:r>
          </a:p>
          <a:p>
            <a:pPr marL="2286000" lvl="4" indent="-342900" rtl="0">
              <a:buClr>
                <a:schemeClr val="dk2"/>
              </a:buClr>
              <a:buSzPct val="90000"/>
              <a:buFont typeface="Courier New"/>
              <a:buChar char="o"/>
            </a:pPr>
            <a:r>
              <a:rPr lang="en" sz="2000"/>
              <a:t>Packaging has heavy implications of Naturalness. </a:t>
            </a:r>
          </a:p>
          <a:p>
            <a:endParaRPr lang="en" sz="2000"/>
          </a:p>
          <a:p>
            <a:pPr marL="457200" lvl="0" indent="-419100" rtl="0">
              <a:buClr>
                <a:schemeClr val="dk2"/>
              </a:buClr>
              <a:buSzPct val="178571"/>
              <a:buFont typeface="Arial"/>
              <a:buChar char="•"/>
            </a:pPr>
            <a:r>
              <a:rPr lang="en" sz="2800"/>
              <a:t>Organic</a:t>
            </a:r>
          </a:p>
          <a:p>
            <a:pPr marL="2286000" lvl="4" indent="-342900" rtl="0">
              <a:buClr>
                <a:schemeClr val="dk2"/>
              </a:buClr>
              <a:buSzPct val="90000"/>
              <a:buFont typeface="Courier New"/>
              <a:buChar char="o"/>
            </a:pPr>
            <a:r>
              <a:rPr lang="en" sz="2000"/>
              <a:t>Packaging displays organic characteristics and is USDA approved. </a:t>
            </a:r>
          </a:p>
          <a:p>
            <a:endParaRPr lang="en" sz="2000"/>
          </a:p>
          <a:p>
            <a:endParaRPr lang="en" sz="200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57042"/>
            <a:ext cx="8229600" cy="861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3400"/>
              <a:t>Why do we choose the products that we do?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2900" y="1335925"/>
            <a:ext cx="8643899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/>
              <a:t>	</a:t>
            </a:r>
          </a:p>
          <a:p>
            <a:pPr marL="457200" lvl="0" indent="457200" rtl="0">
              <a:buNone/>
            </a:pPr>
            <a:r>
              <a:rPr lang="en" dirty="0"/>
              <a:t>Choices could be attributed to:</a:t>
            </a:r>
          </a:p>
          <a:p>
            <a:endParaRPr lang="en" dirty="0"/>
          </a:p>
          <a:p>
            <a:pPr marL="2286000" lvl="0" indent="-419100" rtl="0">
              <a:buClr>
                <a:schemeClr val="dk2"/>
              </a:buClr>
              <a:buSzPct val="208333"/>
              <a:buFont typeface="Arial"/>
              <a:buChar char="•"/>
            </a:pPr>
            <a:r>
              <a:rPr lang="en" sz="2400" dirty="0"/>
              <a:t>Packaging</a:t>
            </a:r>
          </a:p>
          <a:p>
            <a:pPr lvl="0">
              <a:buNone/>
            </a:pPr>
            <a:r>
              <a:rPr lang="en" sz="2400" dirty="0" smtClean="0"/>
              <a:t>				</a:t>
            </a:r>
            <a:r>
              <a:rPr lang="en" sz="1800" dirty="0" smtClean="0"/>
              <a:t>(Kuvykaite, Dovaliene and Navickiene, 2009)</a:t>
            </a:r>
          </a:p>
          <a:p>
            <a:pPr>
              <a:buNone/>
            </a:pPr>
            <a:endParaRPr lang="en" sz="2400" dirty="0"/>
          </a:p>
          <a:p>
            <a:pPr marL="2286000" lvl="0" indent="-419100" rtl="0">
              <a:buClr>
                <a:schemeClr val="dk2"/>
              </a:buClr>
              <a:buSzPct val="208333"/>
              <a:buFont typeface="Arial"/>
              <a:buChar char="•"/>
            </a:pPr>
            <a:r>
              <a:rPr lang="en" sz="2400" dirty="0"/>
              <a:t>Eco-labeling </a:t>
            </a:r>
          </a:p>
          <a:p>
            <a:pPr marL="2286000" lvl="0" indent="457200" rtl="0">
              <a:buNone/>
            </a:pPr>
            <a:r>
              <a:rPr lang="en" sz="1800" dirty="0"/>
              <a:t>(Johnston, Wessells, donath, and Asche, 2001)</a:t>
            </a:r>
          </a:p>
          <a:p>
            <a:endParaRPr lang="en" sz="1800" dirty="0"/>
          </a:p>
          <a:p>
            <a:pPr marL="2286000" lvl="0" indent="-419100" rtl="0">
              <a:buClr>
                <a:schemeClr val="dk2"/>
              </a:buClr>
              <a:buSzPct val="208333"/>
              <a:buFont typeface="Arial"/>
              <a:buChar char="•"/>
            </a:pPr>
            <a:r>
              <a:rPr lang="en" sz="2400" dirty="0"/>
              <a:t>Personal characteristics and opinions</a:t>
            </a:r>
          </a:p>
          <a:p>
            <a:pPr marL="2286000" lvl="0" indent="457200" rtl="0">
              <a:buNone/>
            </a:pPr>
            <a:r>
              <a:rPr lang="en" sz="1800" dirty="0">
                <a:latin typeface="Verdana"/>
                <a:ea typeface="Verdana"/>
                <a:cs typeface="Verdana"/>
                <a:sym typeface="Verdana"/>
              </a:rPr>
              <a:t>(Sirgy, 1985)</a:t>
            </a:r>
          </a:p>
          <a:p>
            <a:endParaRPr lang="en" sz="1800" dirty="0">
              <a:latin typeface="Verdana"/>
              <a:ea typeface="Verdana"/>
              <a:cs typeface="Verdana"/>
              <a:sym typeface="Verdana"/>
            </a:endParaRPr>
          </a:p>
          <a:p>
            <a:endParaRPr lang="en" sz="1800" dirty="0">
              <a:latin typeface="Verdana"/>
              <a:ea typeface="Verdana"/>
              <a:cs typeface="Verdana"/>
              <a:sym typeface="Verdana"/>
            </a:endParaRPr>
          </a:p>
          <a:p>
            <a:endParaRPr lang="en" sz="18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Personal Differences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208333"/>
              <a:buFont typeface="Arial"/>
              <a:buChar char="•"/>
            </a:pPr>
            <a:r>
              <a:rPr lang="en" sz="2400" dirty="0"/>
              <a:t>Organic Products may have a symbolic value on which personality traits can be </a:t>
            </a:r>
            <a:r>
              <a:rPr lang="en" sz="2400" dirty="0" smtClean="0"/>
              <a:t>reflected</a:t>
            </a:r>
            <a:r>
              <a:rPr lang="en" dirty="0"/>
              <a:t>							</a:t>
            </a:r>
            <a:r>
              <a:rPr lang="en" sz="2000" dirty="0"/>
              <a:t>(Grubb and Grathwohl, 1967</a:t>
            </a:r>
            <a:r>
              <a:rPr lang="en" sz="2000" dirty="0" smtClean="0"/>
              <a:t>)</a:t>
            </a:r>
          </a:p>
          <a:p>
            <a:pPr marL="457200" lvl="0" indent="-419100" rtl="0">
              <a:buClr>
                <a:schemeClr val="dk2"/>
              </a:buClr>
              <a:buSzPct val="208333"/>
              <a:buNone/>
            </a:pPr>
            <a:endParaRPr lang="en" sz="2000" dirty="0"/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208333"/>
              <a:buFont typeface="Arial"/>
              <a:buChar char="•"/>
            </a:pPr>
            <a:r>
              <a:rPr lang="en" sz="2400" dirty="0"/>
              <a:t>Moral norms (such as, personal beliefs considering right or wrong doings) can be deemed the main motivator of purchasing intention.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 dirty="0"/>
              <a:t>		</a:t>
            </a:r>
            <a:r>
              <a:rPr lang="en" sz="2000" dirty="0" smtClean="0"/>
              <a:t>(</a:t>
            </a:r>
            <a:r>
              <a:rPr lang="en" sz="2000" dirty="0"/>
              <a:t>Guido, Prete, Peluso, Maloumby-Baka, and Buffa, 2010</a:t>
            </a:r>
            <a:r>
              <a:rPr lang="en" sz="2000" dirty="0" smtClean="0"/>
              <a:t>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lang="en" sz="2000" dirty="0"/>
          </a:p>
          <a:p>
            <a:pPr marL="457200" lvl="0" indent="-419100" rtl="0">
              <a:buClr>
                <a:schemeClr val="dk2"/>
              </a:buClr>
              <a:buSzPct val="208333"/>
              <a:buFont typeface="Arial"/>
              <a:buChar char="•"/>
            </a:pPr>
            <a:r>
              <a:rPr lang="en" sz="2400" dirty="0"/>
              <a:t>When considering Organic vs. Standard products individual personality traits may indicate a relationship with consumer behavior.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Idealism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51163" y="2022764"/>
            <a:ext cx="8229600" cy="42533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tabLst/>
              <a:defRPr/>
            </a:pPr>
            <a: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High Idealism: Desired consequences can be brought about through the “right” actions.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66666"/>
              <a:tabLst/>
              <a:defRPr/>
            </a:pPr>
            <a:endParaRPr kumimoji="0" lang="en-GB" sz="3000" b="0" i="0" u="none" strike="noStrike" kern="0" cap="none" spc="0" normalizeH="0" baseline="0" noProof="0" dirty="0" smtClean="0">
              <a:ln>
                <a:noFill/>
              </a:ln>
              <a:solidFill>
                <a:schemeClr val="dk2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66666"/>
              <a:buFont typeface="Arial"/>
              <a:buChar char="•"/>
              <a:tabLst/>
              <a:defRPr/>
            </a:pPr>
            <a:r>
              <a:rPr kumimoji="0" lang="en-GB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Low Idealism: Desired and undesired consequences come as a mixed bag and you can’t know why something happens. </a:t>
            </a:r>
          </a:p>
          <a:p>
            <a:pPr marL="342900" lvl="7" indent="-342900">
              <a:spcBef>
                <a:spcPts val="600"/>
              </a:spcBef>
              <a:buClr>
                <a:schemeClr val="dk2"/>
              </a:buClr>
              <a:buSzPct val="166666"/>
            </a:pPr>
            <a:r>
              <a:rPr lang="en-GB" sz="3000" dirty="0" smtClean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					</a:t>
            </a:r>
            <a:r>
              <a:rPr lang="en-GB" sz="2400" dirty="0" err="1" smtClean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Schlenker</a:t>
            </a:r>
            <a:r>
              <a:rPr lang="en-GB" sz="2400" dirty="0" smtClean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&amp; Forsyth, 1977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Hypothesis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800225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indent="-419100">
              <a:lnSpc>
                <a:spcPct val="115000"/>
              </a:lnSpc>
              <a:spcBef>
                <a:spcPts val="0"/>
              </a:spcBef>
            </a:pPr>
            <a:r>
              <a:rPr lang="en" dirty="0" smtClean="0"/>
              <a:t>People </a:t>
            </a:r>
            <a:r>
              <a:rPr lang="en" dirty="0"/>
              <a:t>will be </a:t>
            </a:r>
            <a:r>
              <a:rPr lang="en" dirty="0" smtClean="0"/>
              <a:t>willing </a:t>
            </a:r>
            <a:r>
              <a:rPr lang="en" dirty="0"/>
              <a:t>to pay more for organic products</a:t>
            </a:r>
          </a:p>
          <a:p>
            <a:endParaRPr lang="en" dirty="0"/>
          </a:p>
          <a:p>
            <a:endParaRPr lang="en" dirty="0"/>
          </a:p>
          <a:p>
            <a:pPr marL="914400" lvl="0" indent="-4191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Personal characteristics will play a role in the choosing of certain products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9">
      <a:dk1>
        <a:srgbClr val="262626"/>
      </a:dk1>
      <a:lt1>
        <a:srgbClr val="E6D6BD"/>
      </a:lt1>
      <a:dk2>
        <a:srgbClr val="535353"/>
      </a:dk2>
      <a:lt2>
        <a:srgbClr val="B4AD9E"/>
      </a:lt2>
      <a:accent1>
        <a:srgbClr val="ADB48E"/>
      </a:accent1>
      <a:accent2>
        <a:srgbClr val="867961"/>
      </a:accent2>
      <a:accent3>
        <a:srgbClr val="CBB680"/>
      </a:accent3>
      <a:accent4>
        <a:srgbClr val="78A3C0"/>
      </a:accent4>
      <a:accent5>
        <a:srgbClr val="C0AE91"/>
      </a:accent5>
      <a:accent6>
        <a:srgbClr val="668874"/>
      </a:accent6>
      <a:hlink>
        <a:srgbClr val="4B94B3"/>
      </a:hlink>
      <a:folHlink>
        <a:srgbClr val="41414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4680</TotalTime>
  <Words>489</Words>
  <Application>Microsoft Office PowerPoint</Application>
  <PresentationFormat>On-screen Show (4:3)</PresentationFormat>
  <Paragraphs>165</Paragraphs>
  <Slides>26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/>
      <vt:lpstr>Consumers’ Processing of Organic, Natural, and Standard Labeling</vt:lpstr>
      <vt:lpstr>Slide 2</vt:lpstr>
      <vt:lpstr>The Growing Organic Market</vt:lpstr>
      <vt:lpstr>The Collision of all Packaged Products </vt:lpstr>
      <vt:lpstr>Three classes of products and Packaging      </vt:lpstr>
      <vt:lpstr>Why do we choose the products that we do?</vt:lpstr>
      <vt:lpstr>Personal Differences</vt:lpstr>
      <vt:lpstr>Idealism</vt:lpstr>
      <vt:lpstr>Hypothesis</vt:lpstr>
      <vt:lpstr>Participants</vt:lpstr>
      <vt:lpstr>Stimuli </vt:lpstr>
      <vt:lpstr>Standard</vt:lpstr>
      <vt:lpstr>Natural</vt:lpstr>
      <vt:lpstr>Organic</vt:lpstr>
      <vt:lpstr>
Equipment  </vt:lpstr>
      <vt:lpstr>Design </vt:lpstr>
      <vt:lpstr>Procedure</vt:lpstr>
      <vt:lpstr>Product Features</vt:lpstr>
      <vt:lpstr>Price Willing to pay</vt:lpstr>
      <vt:lpstr>Discussion</vt:lpstr>
      <vt:lpstr>Future Research</vt:lpstr>
      <vt:lpstr>Questions</vt:lpstr>
      <vt:lpstr>Ethicalness of company and Participant Agreeableness </vt:lpstr>
      <vt:lpstr>Quality of product and  Participant Agreeableness</vt:lpstr>
      <vt:lpstr>Ethicalness and Idealism</vt:lpstr>
      <vt:lpstr>Healthfulness of product and Participant Agreeableness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Consumers’ Processing of Organic, Natural, and Standard Labeling</dc:title>
  <dc:creator>Erica</dc:creator>
  <cp:lastModifiedBy>Erica</cp:lastModifiedBy>
  <cp:revision>29</cp:revision>
  <dcterms:modified xsi:type="dcterms:W3CDTF">2013-04-12T03:41:16Z</dcterms:modified>
</cp:coreProperties>
</file>